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6858000" cx="12192000"/>
  <p:notesSz cx="6858000" cy="9144000"/>
  <p:embeddedFontLst>
    <p:embeddedFont>
      <p:font typeface="Helvetica Neue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76">
          <p15:clr>
            <a:srgbClr val="747775"/>
          </p15:clr>
        </p15:guide>
        <p15:guide id="2" pos="3838">
          <p15:clr>
            <a:srgbClr val="747775"/>
          </p15:clr>
        </p15:guide>
      </p15:sldGuideLst>
    </p:ext>
    <p:ext uri="GoogleSlidesCustomDataVersion2">
      <go:slidesCustomData xmlns:go="http://customooxmlschemas.google.com/" r:id="rId52" roundtripDataSignature="AMtx7mhAaoJ0A0VVXpAgE597l1DPipFp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409016-B263-4503-82D4-780AA38CCBA6}">
  <a:tblStyle styleId="{97409016-B263-4503-82D4-780AA38CCBA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76" orient="horz"/>
        <p:guide pos="383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slide" Target="slides/slide41.xml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be9e2326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5be9e23267_0_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be9e2326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25be9e23267_0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c60deec4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25c60deec4b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be9e2326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25be9e23267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be9e2326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25be9e23267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be9e2326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5be9e23267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be9e2326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25be9e23267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be9e23267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25be9e23267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be9e2326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25be9e23267_0_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be9e23267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25be9e23267_0_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be9e232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g25be9e2326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be9e2326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25be9e23267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be9e23267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g25be9e23267_0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be9e2326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25be9e23267_0_4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c60deec4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g25c60deec4b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be9e23267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25be9e23267_0_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be9e23267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25be9e23267_1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37d722f5b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237d722f5b8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37d722f5b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237d722f5b8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7d722f5b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237d722f5b8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37d722f5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237d722f5b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be9e2326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g25be9e2326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5c60deec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25c60deec4b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5be9e2326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7" name="Google Shape;527;g25be9e23267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5be9e2326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g25be9e23267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be9e2326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g25be9e23267_1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be9e2326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0" name="Google Shape;570;g25be9e23267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5be9e2326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g25be9e23267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5be9e2326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25be9e23267_1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5be9e2326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g25be9e23267_1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5c60deec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25c60deec4b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37d722f5b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g237d722f5b8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5c60deec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3" name="Google Shape;653;g25c60deec4b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be9e2326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25be9e23267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be9e2326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25be9e23267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be9e2326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25be9e23267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be9e2326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5be9e23267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be9e2326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5be9e23267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>
            <p:ph type="ctrTitle"/>
          </p:nvPr>
        </p:nvSpPr>
        <p:spPr>
          <a:xfrm>
            <a:off x="232385" y="2445585"/>
            <a:ext cx="101316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Helvetica Neue"/>
              <a:buNone/>
            </a:pPr>
            <a:r>
              <a:t/>
            </a:r>
            <a:endParaRPr sz="5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Helvetica Neue"/>
              <a:buNone/>
            </a:pPr>
            <a:r>
              <a:rPr lang="en" sz="4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L2: or How I learnt to stop worrying about scaling and love </a:t>
            </a:r>
            <a:r>
              <a:rPr b="1" lang="en" sz="4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Ethereum!! &lt;3</a:t>
            </a:r>
            <a:endParaRPr b="1" sz="4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76" y="4360836"/>
            <a:ext cx="11510683" cy="266153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8436125" y="4166963"/>
            <a:ext cx="36642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Haresh Gedia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be9e23267_0_3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5be9e23267_0_346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g25be9e23267_0_346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g25be9e23267_0_346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g25be9e23267_0_346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g25be9e23267_0_346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g25be9e23267_0_346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g25be9e23267_0_346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5be9e23267_0_346"/>
          <p:cNvSpPr txBox="1"/>
          <p:nvPr/>
        </p:nvSpPr>
        <p:spPr>
          <a:xfrm>
            <a:off x="8282200" y="908725"/>
            <a:ext cx="4029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0" name="Google Shape;230;g25be9e23267_0_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6150" y="1576174"/>
            <a:ext cx="2933400" cy="415280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31" name="Google Shape;231;g25be9e23267_0_3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775" y="1472725"/>
            <a:ext cx="7937425" cy="400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be9e23267_0_3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5be9e23267_0_330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g25be9e23267_0_330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g25be9e23267_0_330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g25be9e23267_0_330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g25be9e23267_0_330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g25be9e23267_0_330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g25be9e23267_0_330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25be9e23267_0_330"/>
          <p:cNvSpPr txBox="1"/>
          <p:nvPr/>
        </p:nvSpPr>
        <p:spPr>
          <a:xfrm>
            <a:off x="8282200" y="908725"/>
            <a:ext cx="4029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5" name="Google Shape;245;g25be9e23267_0_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200" y="1544500"/>
            <a:ext cx="3342725" cy="40343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46" name="Google Shape;246;g25be9e23267_0_3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488" y="835950"/>
            <a:ext cx="7343775" cy="20955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47" name="Google Shape;247;g25be9e23267_0_3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263" y="3086725"/>
            <a:ext cx="7134225" cy="18002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48" name="Google Shape;248;g25be9e23267_0_3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8300" y="5042225"/>
            <a:ext cx="2952750" cy="15049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c60deec4b_0_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5c60deec4b_0_39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g25c60deec4b_0_39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g25c60deec4b_0_39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g25c60deec4b_0_39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g25c60deec4b_0_39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g25c60deec4b_0_39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g25c60deec4b_0_39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5c60deec4b_0_39"/>
          <p:cNvSpPr txBox="1"/>
          <p:nvPr/>
        </p:nvSpPr>
        <p:spPr>
          <a:xfrm>
            <a:off x="344775" y="862450"/>
            <a:ext cx="46854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need a system which is…..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25c60deec4b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3688" y="1762875"/>
            <a:ext cx="658177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be9e23267_0_1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5be9e23267_0_156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g25be9e23267_0_156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g25be9e23267_0_156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g25be9e23267_0_156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g25be9e23267_0_156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g25be9e23267_0_156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g25be9e23267_0_156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5be9e23267_0_156"/>
          <p:cNvSpPr txBox="1"/>
          <p:nvPr/>
        </p:nvSpPr>
        <p:spPr>
          <a:xfrm>
            <a:off x="422475" y="830850"/>
            <a:ext cx="5593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Scalabling Trilemma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25be9e23267_0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275" y="1448975"/>
            <a:ext cx="6220300" cy="48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5be9e23267_0_156"/>
          <p:cNvSpPr txBox="1"/>
          <p:nvPr/>
        </p:nvSpPr>
        <p:spPr>
          <a:xfrm>
            <a:off x="7086125" y="2436150"/>
            <a:ext cx="51060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Decentralised &amp; scalable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 &amp; Secure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Font typeface="Helvetica Neue"/>
              <a:buAutoNum type="arabicPeriod"/>
            </a:pPr>
            <a:r>
              <a:rPr b="1" i="0" lang="en" sz="29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&amp; Decentralized</a:t>
            </a:r>
            <a:endParaRPr b="1" i="0" sz="29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be9e23267_0_2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5be9e23267_0_218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g25be9e23267_0_218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g25be9e23267_0_218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g25be9e23267_0_218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g25be9e23267_0_218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g25be9e23267_0_218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g25be9e23267_0_218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25be9e23267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1207" y="1254025"/>
            <a:ext cx="2680750" cy="41732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91" name="Google Shape;291;g25be9e23267_0_218"/>
          <p:cNvSpPr txBox="1"/>
          <p:nvPr/>
        </p:nvSpPr>
        <p:spPr>
          <a:xfrm>
            <a:off x="344775" y="937700"/>
            <a:ext cx="7112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is scaling hard??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g25be9e23267_0_218"/>
          <p:cNvSpPr txBox="1"/>
          <p:nvPr/>
        </p:nvSpPr>
        <p:spPr>
          <a:xfrm>
            <a:off x="551100" y="2155538"/>
            <a:ext cx="7351800" cy="4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Latency between nodes.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node - re-executes transactions.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 transactions, mo hardware… mo bandwidth..mo latency….mo problems.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compute off-chain (L2)!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re-execution on (L1)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be9e23267_0_2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g25be9e23267_0_233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g25be9e23267_0_233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g25be9e23267_0_233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g25be9e23267_0_233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g25be9e23267_0_233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g25be9e23267_0_233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g25be9e23267_0_233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25be9e23267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775" y="1655900"/>
            <a:ext cx="7478375" cy="39965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06" name="Google Shape;306;g25be9e23267_0_233"/>
          <p:cNvSpPr txBox="1"/>
          <p:nvPr/>
        </p:nvSpPr>
        <p:spPr>
          <a:xfrm>
            <a:off x="-134025" y="712400"/>
            <a:ext cx="83265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Early scaling attempts (2017-2020)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g25be9e23267_0_233"/>
          <p:cNvSpPr txBox="1"/>
          <p:nvPr/>
        </p:nvSpPr>
        <p:spPr>
          <a:xfrm>
            <a:off x="8192577" y="1887263"/>
            <a:ext cx="3906900" cy="3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 Layer 1/2?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channels.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Side chains.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Plasma.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be9e23267_0_2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5be9e23267_0_245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g25be9e23267_0_245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g25be9e23267_0_245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g25be9e23267_0_245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g25be9e23267_0_245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g25be9e23267_0_245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5be9e23267_0_245"/>
          <p:cNvSpPr txBox="1"/>
          <p:nvPr/>
        </p:nvSpPr>
        <p:spPr>
          <a:xfrm>
            <a:off x="246200" y="656075"/>
            <a:ext cx="7112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Chotto-Matte!!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0" name="Google Shape;320;g25be9e23267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607" y="1388050"/>
            <a:ext cx="3746068" cy="38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5be9e23267_0_245"/>
          <p:cNvSpPr txBox="1"/>
          <p:nvPr/>
        </p:nvSpPr>
        <p:spPr>
          <a:xfrm>
            <a:off x="624275" y="2069400"/>
            <a:ext cx="5926800" cy="3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Finite resources… thus…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Frauds - Data Availability (DA).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EVM Compatible.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Re-execution!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e9e23267_0_3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g25be9e23267_0_379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g25be9e23267_0_379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g25be9e23267_0_379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g25be9e23267_0_379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g25be9e23267_0_379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g25be9e23267_0_379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g25be9e23267_0_379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5be9e23267_0_379"/>
          <p:cNvSpPr txBox="1"/>
          <p:nvPr/>
        </p:nvSpPr>
        <p:spPr>
          <a:xfrm>
            <a:off x="344775" y="615525"/>
            <a:ext cx="7112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channels (Lightning/RAIDEN)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g25be9e23267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850" y="1559025"/>
            <a:ext cx="4610100" cy="41624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36" name="Google Shape;336;g25be9e23267_0_379"/>
          <p:cNvSpPr txBox="1"/>
          <p:nvPr/>
        </p:nvSpPr>
        <p:spPr>
          <a:xfrm>
            <a:off x="6092825" y="1751300"/>
            <a:ext cx="57495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an escrow.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Deposit money.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Exchange IOUs.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Settle on chain (Waiting..).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like a charm for payments..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be9e23267_0_4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(Yep)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 - DA (Kinda…)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EVM Compatible (err..Payments)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Locked liquidity.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 response/watchers.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g25be9e23267_0_485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g25be9e23267_0_485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g25be9e23267_0_485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g25be9e23267_0_485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g25be9e23267_0_485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g25be9e23267_0_485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g25be9e23267_0_485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5be9e23267_0_485"/>
          <p:cNvSpPr txBox="1"/>
          <p:nvPr/>
        </p:nvSpPr>
        <p:spPr>
          <a:xfrm>
            <a:off x="344775" y="615525"/>
            <a:ext cx="7112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channels (contd….)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0" name="Google Shape;350;g25be9e23267_0_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2813" y="1879750"/>
            <a:ext cx="5534025" cy="32956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be9e23267_0_4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g25be9e23267_0_412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g25be9e23267_0_412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g25be9e23267_0_412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g25be9e23267_0_412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g25be9e23267_0_412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g25be9e23267_0_412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g25be9e23267_0_412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5be9e23267_0_412"/>
          <p:cNvSpPr txBox="1"/>
          <p:nvPr/>
        </p:nvSpPr>
        <p:spPr>
          <a:xfrm>
            <a:off x="344775" y="615525"/>
            <a:ext cx="7112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Sidechain (Polygon)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g25be9e23267_0_412"/>
          <p:cNvSpPr txBox="1"/>
          <p:nvPr/>
        </p:nvSpPr>
        <p:spPr>
          <a:xfrm>
            <a:off x="6684300" y="1738150"/>
            <a:ext cx="53949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chain.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Bridge Assets.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Periodically send updates regarding state.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5" name="Google Shape;365;g25be9e23267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73" y="1433275"/>
            <a:ext cx="6252200" cy="410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be9e23267_0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5be9e23267_0_1"/>
          <p:cNvSpPr txBox="1"/>
          <p:nvPr>
            <p:ph type="ctrTitle"/>
          </p:nvPr>
        </p:nvSpPr>
        <p:spPr>
          <a:xfrm>
            <a:off x="232385" y="851884"/>
            <a:ext cx="1040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3200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Helvetica Neue"/>
              <a:buNone/>
            </a:pPr>
            <a:r>
              <a:rPr lang="en" sz="5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5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g25be9e23267_0_1"/>
          <p:cNvSpPr txBox="1"/>
          <p:nvPr/>
        </p:nvSpPr>
        <p:spPr>
          <a:xfrm>
            <a:off x="232385" y="3457136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g25be9e23267_0_1"/>
          <p:cNvSpPr txBox="1"/>
          <p:nvPr/>
        </p:nvSpPr>
        <p:spPr>
          <a:xfrm>
            <a:off x="232375" y="1707516"/>
            <a:ext cx="10405200" cy="46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Refresher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Scaling &amp; Blockchain Trilemma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Early scaling attempts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Layer 2’s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1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Optimistic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1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Zero Knowledge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g25be9e23267_0_1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g25be9e23267_0_1"/>
          <p:cNvSpPr txBox="1"/>
          <p:nvPr/>
        </p:nvSpPr>
        <p:spPr>
          <a:xfrm>
            <a:off x="8645670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g25be9e23267_0_1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g25be9e23267_0_1"/>
          <p:cNvSpPr txBox="1"/>
          <p:nvPr/>
        </p:nvSpPr>
        <p:spPr>
          <a:xfrm>
            <a:off x="232385" y="4173128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g25be9e23267_0_1"/>
          <p:cNvSpPr txBox="1"/>
          <p:nvPr/>
        </p:nvSpPr>
        <p:spPr>
          <a:xfrm>
            <a:off x="232372" y="4889125"/>
            <a:ext cx="4011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g25be9e23267_0_1"/>
          <p:cNvSpPr txBox="1"/>
          <p:nvPr/>
        </p:nvSpPr>
        <p:spPr>
          <a:xfrm>
            <a:off x="232384" y="5613739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g25be9e23267_0_1"/>
          <p:cNvSpPr txBox="1"/>
          <p:nvPr/>
        </p:nvSpPr>
        <p:spPr>
          <a:xfrm>
            <a:off x="232384" y="632973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g25be9e23267_0_1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5be9e23267_0_1"/>
          <p:cNvSpPr txBox="1"/>
          <p:nvPr/>
        </p:nvSpPr>
        <p:spPr>
          <a:xfrm>
            <a:off x="9357600" y="4166819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g25be9e23267_0_1"/>
          <p:cNvSpPr txBox="1"/>
          <p:nvPr/>
        </p:nvSpPr>
        <p:spPr>
          <a:xfrm>
            <a:off x="9357600" y="4903798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g25be9e23267_0_1"/>
          <p:cNvSpPr txBox="1"/>
          <p:nvPr/>
        </p:nvSpPr>
        <p:spPr>
          <a:xfrm>
            <a:off x="9357600" y="6323166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5be9e23267_0_2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5be9e23267_0_257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g25be9e23267_0_257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g25be9e23267_0_257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g25be9e23267_0_257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g25be9e23267_0_257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g25be9e23267_0_257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g25be9e23267_0_257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25be9e23267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125" y="1029475"/>
            <a:ext cx="6105375" cy="45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5be9e23267_0_257"/>
          <p:cNvSpPr txBox="1"/>
          <p:nvPr/>
        </p:nvSpPr>
        <p:spPr>
          <a:xfrm>
            <a:off x="215900" y="1748150"/>
            <a:ext cx="55530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Sidechains (contd….)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(No..Just.Trust.Me)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 - DA (Nope!)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EVM Compatible (Yes)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be9e23267_0_4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5be9e23267_0_444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g25be9e23267_0_444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g25be9e23267_0_444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g25be9e23267_0_444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g25be9e23267_0_444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g25be9e23267_0_444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g25be9e23267_0_444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25be9e23267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0713" y="1057275"/>
            <a:ext cx="5972175" cy="47434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93" name="Google Shape;393;g25be9e23267_0_444"/>
          <p:cNvSpPr txBox="1"/>
          <p:nvPr/>
        </p:nvSpPr>
        <p:spPr>
          <a:xfrm>
            <a:off x="220600" y="1357925"/>
            <a:ext cx="53949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Plasma (OmiseGo,Polygon)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tree structure with roots on L1.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BRIDGING!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Periodically send updates regarding state + some DA.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be9e23267_0_4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Plasma (contd….)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(yes)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 - DA (Erm..Kinda)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EVM Compatible (Erm… Kinda)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Extremely complicated exit criteria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for frauds.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Generalizing is still hard.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did give us </a:t>
            </a: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Optimistic Virtual Machine</a:t>
            </a: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OVM</a:t>
            </a: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g25be9e23267_0_457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g25be9e23267_0_457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g25be9e23267_0_457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g25be9e23267_0_457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g25be9e23267_0_457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g25be9e23267_0_457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g25be9e23267_0_457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g25be9e23267_0_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425" y="1463725"/>
            <a:ext cx="5590350" cy="363487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c60deec4b_0_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25c60deec4b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774" y="0"/>
            <a:ext cx="11497455" cy="43638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5c60deec4b_0_71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g25c60deec4b_0_71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g25c60deec4b_0_71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g25c60deec4b_0_71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g25c60deec4b_0_71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g25c60deec4b_0_71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5c60deec4b_0_71"/>
          <p:cNvSpPr txBox="1"/>
          <p:nvPr/>
        </p:nvSpPr>
        <p:spPr>
          <a:xfrm>
            <a:off x="246200" y="656075"/>
            <a:ext cx="7112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20" name="Google Shape;420;g25c60deec4b_0_71"/>
          <p:cNvGraphicFramePr/>
          <p:nvPr/>
        </p:nvGraphicFramePr>
        <p:xfrm>
          <a:off x="839850" y="189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{97409016-B263-4503-82D4-780AA38CCBA6}</a:tableStyleId>
              </a:tblPr>
              <a:tblGrid>
                <a:gridCol w="3196675"/>
                <a:gridCol w="1946825"/>
                <a:gridCol w="2571750"/>
                <a:gridCol w="2571750"/>
              </a:tblGrid>
              <a:tr h="85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Secure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t/>
                      </a:r>
                      <a:endParaRPr sz="2900" u="none" cap="none" strike="noStrike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Fraud (DA)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88075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State Channel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Sidechain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Plasma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be9e23267_0_4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2’s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5be9e23267_0_470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g25be9e23267_0_470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g25be9e23267_0_470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g25be9e23267_0_470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g25be9e23267_0_470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g25be9e23267_0_470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g25be9e23267_0_470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25be9e23267_0_4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6600" y="1483225"/>
            <a:ext cx="5479750" cy="51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5be9e23267_0_4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950" y="2359262"/>
            <a:ext cx="6175896" cy="316154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35" name="Google Shape;435;g25be9e23267_0_470"/>
          <p:cNvSpPr txBox="1"/>
          <p:nvPr/>
        </p:nvSpPr>
        <p:spPr>
          <a:xfrm>
            <a:off x="455050" y="1032450"/>
            <a:ext cx="55530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L2 : Roll ups (2020- Present)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be9e23267_1_1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5be9e23267_1_154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g25be9e23267_1_154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g25be9e23267_1_154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g25be9e23267_1_154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g25be9e23267_1_154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g25be9e23267_1_154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g25be9e23267_1_154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25be9e23267_1_154"/>
          <p:cNvSpPr txBox="1"/>
          <p:nvPr/>
        </p:nvSpPr>
        <p:spPr>
          <a:xfrm>
            <a:off x="344775" y="569675"/>
            <a:ext cx="10360500" cy="3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Detour : EVM - Fraud Detection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9" name="Google Shape;449;g25be9e23267_1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775" y="1382600"/>
            <a:ext cx="8093249" cy="45678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50" name="Google Shape;450;g25be9e23267_1_154"/>
          <p:cNvSpPr txBox="1"/>
          <p:nvPr/>
        </p:nvSpPr>
        <p:spPr>
          <a:xfrm>
            <a:off x="8733750" y="2553675"/>
            <a:ext cx="30204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my EVM. There are many VMs like it, but this one is mine…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37d722f5b8_1_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37d722f5b8_1_54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g237d722f5b8_1_54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g237d722f5b8_1_54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g237d722f5b8_1_54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g237d722f5b8_1_54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g237d722f5b8_1_54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g237d722f5b8_1_54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237d722f5b8_1_54"/>
          <p:cNvSpPr txBox="1"/>
          <p:nvPr/>
        </p:nvSpPr>
        <p:spPr>
          <a:xfrm>
            <a:off x="344775" y="569675"/>
            <a:ext cx="10360500" cy="3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Detour : EVM - Fraud Detection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4" name="Google Shape;464;g237d722f5b8_1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8574" y="1305549"/>
            <a:ext cx="6789225" cy="48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37d722f5b8_1_54"/>
          <p:cNvSpPr txBox="1"/>
          <p:nvPr/>
        </p:nvSpPr>
        <p:spPr>
          <a:xfrm>
            <a:off x="214050" y="1653725"/>
            <a:ext cx="4801800" cy="4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does EVM update after a transaction?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1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add(5,5)</a:t>
            </a:r>
            <a:endParaRPr b="0" i="1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apparently.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need a way to validate  state roots of L2 -&gt; L1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7d722f5b8_1_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237d722f5b8_1_34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g237d722f5b8_1_34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g237d722f5b8_1_34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g237d722f5b8_1_34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g237d722f5b8_1_34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g237d722f5b8_1_34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g237d722f5b8_1_34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237d722f5b8_1_34"/>
          <p:cNvSpPr txBox="1"/>
          <p:nvPr/>
        </p:nvSpPr>
        <p:spPr>
          <a:xfrm>
            <a:off x="344775" y="569675"/>
            <a:ext cx="10360500" cy="3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Detour : EVM - Fraud Detection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g237d722f5b8_1_34"/>
          <p:cNvSpPr txBox="1"/>
          <p:nvPr/>
        </p:nvSpPr>
        <p:spPr>
          <a:xfrm>
            <a:off x="425300" y="1708175"/>
            <a:ext cx="10871400" cy="4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 Proofs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EVM is a deterministic state machine.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 be re-play it 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 Claims (Sent to L1)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1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Claim 1 :  5 + 5 = 10  (+ state proof)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1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Claim 2 : 10+ 5 = 15  (+ state proof)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1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900"/>
              <a:buFont typeface="Helvetica Neue"/>
              <a:buChar char="-"/>
            </a:pPr>
            <a:r>
              <a:rPr b="1" i="0" lang="en" sz="29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Claim 3:  10 + 2 + 2 = 13 (+ state proof)</a:t>
            </a:r>
            <a:endParaRPr b="1" i="0" sz="2900" u="none" cap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7d722f5b8_1_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37d722f5b8_1_18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g237d722f5b8_1_18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g237d722f5b8_1_18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g237d722f5b8_1_18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g237d722f5b8_1_18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g237d722f5b8_1_18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g237d722f5b8_1_18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37d722f5b8_1_18"/>
          <p:cNvSpPr txBox="1"/>
          <p:nvPr/>
        </p:nvSpPr>
        <p:spPr>
          <a:xfrm>
            <a:off x="344775" y="569675"/>
            <a:ext cx="10360500" cy="3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Detour : EVM - Fraud Detection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g237d722f5b8_1_18"/>
          <p:cNvSpPr txBox="1"/>
          <p:nvPr/>
        </p:nvSpPr>
        <p:spPr>
          <a:xfrm>
            <a:off x="199975" y="1600200"/>
            <a:ext cx="5831400" cy="51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 Proofs (contd..)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1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1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wants to play?</a:t>
            </a:r>
            <a:endParaRPr b="1" i="1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1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1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Claim 3:  10 + 2  + 2 = 13 </a:t>
            </a:r>
            <a:endParaRPr b="1" i="1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money on the table.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rounds.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Referred by L1 EVM</a:t>
            </a: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4" name="Google Shape;494;g237d722f5b8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4849" y="1600200"/>
            <a:ext cx="6927375" cy="41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7d722f5b8_1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37d722f5b8_1_0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g237d722f5b8_1_0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2" name="Google Shape;502;g237d722f5b8_1_0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g237d722f5b8_1_0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g237d722f5b8_1_0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g237d722f5b8_1_0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g237d722f5b8_1_0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g237d722f5b8_1_0"/>
          <p:cNvSpPr txBox="1"/>
          <p:nvPr/>
        </p:nvSpPr>
        <p:spPr>
          <a:xfrm>
            <a:off x="344775" y="569675"/>
            <a:ext cx="10360500" cy="4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Detour : EVM - Fraud Detection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Validity Proofs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g237d722f5b8_1_0"/>
          <p:cNvSpPr txBox="1"/>
          <p:nvPr/>
        </p:nvSpPr>
        <p:spPr>
          <a:xfrm>
            <a:off x="344775" y="1923275"/>
            <a:ext cx="53754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Circuits represent state transition.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</a:t>
            </a: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ZK proof</a:t>
            </a: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L1.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Fraud? There is no fraud..may be </a:t>
            </a: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EVM</a:t>
            </a: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9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Claim 3:  10 + 2 + 2 = 13 (X)</a:t>
            </a:r>
            <a:endParaRPr b="0" i="0" sz="2900" u="none" cap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Google Shape;509;g237d722f5b8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9639" y="1600873"/>
            <a:ext cx="5436434" cy="39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37d722f5b8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2425" y="4928077"/>
            <a:ext cx="3201000" cy="167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be9e23267_0_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5be9e23267_0_21"/>
          <p:cNvSpPr txBox="1"/>
          <p:nvPr>
            <p:ph type="ctrTitle"/>
          </p:nvPr>
        </p:nvSpPr>
        <p:spPr>
          <a:xfrm>
            <a:off x="232385" y="851884"/>
            <a:ext cx="1040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3200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Helvetica Neue"/>
              <a:buNone/>
            </a:pPr>
            <a:r>
              <a:rPr lang="en" sz="5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</a:t>
            </a:r>
            <a:endParaRPr sz="5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g25be9e23267_0_21"/>
          <p:cNvSpPr txBox="1"/>
          <p:nvPr/>
        </p:nvSpPr>
        <p:spPr>
          <a:xfrm>
            <a:off x="232385" y="3457136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g25be9e23267_0_21"/>
          <p:cNvSpPr txBox="1"/>
          <p:nvPr/>
        </p:nvSpPr>
        <p:spPr>
          <a:xfrm>
            <a:off x="232375" y="1707516"/>
            <a:ext cx="10405200" cy="46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1: Principles/Truths.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2: Finer details.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g25be9e23267_0_21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g25be9e23267_0_21"/>
          <p:cNvSpPr txBox="1"/>
          <p:nvPr/>
        </p:nvSpPr>
        <p:spPr>
          <a:xfrm>
            <a:off x="8645670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g25be9e23267_0_21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g25be9e23267_0_21"/>
          <p:cNvSpPr txBox="1"/>
          <p:nvPr/>
        </p:nvSpPr>
        <p:spPr>
          <a:xfrm>
            <a:off x="232385" y="4173128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g25be9e23267_0_21"/>
          <p:cNvSpPr txBox="1"/>
          <p:nvPr/>
        </p:nvSpPr>
        <p:spPr>
          <a:xfrm>
            <a:off x="232372" y="4889125"/>
            <a:ext cx="4011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g25be9e23267_0_21"/>
          <p:cNvSpPr txBox="1"/>
          <p:nvPr/>
        </p:nvSpPr>
        <p:spPr>
          <a:xfrm>
            <a:off x="232384" y="5613739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g25be9e23267_0_21"/>
          <p:cNvSpPr txBox="1"/>
          <p:nvPr/>
        </p:nvSpPr>
        <p:spPr>
          <a:xfrm>
            <a:off x="232384" y="632973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g25be9e23267_0_21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5be9e23267_0_21"/>
          <p:cNvSpPr txBox="1"/>
          <p:nvPr/>
        </p:nvSpPr>
        <p:spPr>
          <a:xfrm>
            <a:off x="9357600" y="4166819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g25be9e23267_0_21"/>
          <p:cNvSpPr txBox="1"/>
          <p:nvPr/>
        </p:nvSpPr>
        <p:spPr>
          <a:xfrm>
            <a:off x="9357600" y="4903798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g25be9e23267_0_21"/>
          <p:cNvSpPr txBox="1"/>
          <p:nvPr/>
        </p:nvSpPr>
        <p:spPr>
          <a:xfrm>
            <a:off x="9357600" y="5599834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g25be9e23267_0_21"/>
          <p:cNvSpPr txBox="1"/>
          <p:nvPr/>
        </p:nvSpPr>
        <p:spPr>
          <a:xfrm>
            <a:off x="9357600" y="6323166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Google Shape;127;g25be9e23267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63" y="1683175"/>
            <a:ext cx="6724475" cy="3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5be9e23267_0_21"/>
          <p:cNvSpPr txBox="1"/>
          <p:nvPr/>
        </p:nvSpPr>
        <p:spPr>
          <a:xfrm>
            <a:off x="7174600" y="1896075"/>
            <a:ext cx="81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c60deec4b_0_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25c60deec4b_0_9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g25c60deec4b_0_9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g25c60deec4b_0_9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g25c60deec4b_0_9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g25c60deec4b_0_9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g25c60deec4b_0_9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g25c60deec4b_0_9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25c60deec4b_0_9"/>
          <p:cNvSpPr txBox="1"/>
          <p:nvPr/>
        </p:nvSpPr>
        <p:spPr>
          <a:xfrm>
            <a:off x="344775" y="569675"/>
            <a:ext cx="5643000" cy="5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 Proofs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 theory.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rounds.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Validity Proofs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Maths.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Invalid proofs are not possible.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4" name="Google Shape;524;g25c60deec4b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8450" y="1611025"/>
            <a:ext cx="6486200" cy="40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be9e23267_1_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g25be9e23267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774" y="0"/>
            <a:ext cx="11497455" cy="43638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25be9e23267_1_33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g25be9e23267_1_33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g25be9e23267_1_33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g25be9e23267_1_33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Google Shape;535;g25be9e23267_1_33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g25be9e23267_1_33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g25be9e23267_1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525" y="1284389"/>
            <a:ext cx="10301050" cy="48771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38" name="Google Shape;538;g25be9e23267_1_33"/>
          <p:cNvSpPr txBox="1"/>
          <p:nvPr/>
        </p:nvSpPr>
        <p:spPr>
          <a:xfrm>
            <a:off x="340775" y="5370925"/>
            <a:ext cx="81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5be9e23267_1_33"/>
          <p:cNvSpPr txBox="1"/>
          <p:nvPr/>
        </p:nvSpPr>
        <p:spPr>
          <a:xfrm>
            <a:off x="877525" y="680400"/>
            <a:ext cx="91536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be hopeful…... Optimistic Rollup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5be9e23267_1_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25be9e23267_1_47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6" name="Google Shape;546;g25be9e23267_1_47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7" name="Google Shape;547;g25be9e23267_1_47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g25be9e23267_1_47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g25be9e23267_1_47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0" name="Google Shape;550;g25be9e23267_1_47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g25be9e23267_1_47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25be9e23267_1_47"/>
          <p:cNvSpPr txBox="1"/>
          <p:nvPr/>
        </p:nvSpPr>
        <p:spPr>
          <a:xfrm>
            <a:off x="284450" y="1250675"/>
            <a:ext cx="63087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Optimistic rollups</a:t>
            </a: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-The happy path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Send transaction to  Sequencer.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Sequencer batches the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transactions to L1. No execution!!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Validators create Blocks on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 with data read from L1. Execution.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Validators commit L2 blocks on L1….. but what if there is </a:t>
            </a:r>
            <a:r>
              <a:rPr b="0" i="1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fraud??</a:t>
            </a:r>
            <a:endParaRPr b="0" i="1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3" name="Google Shape;553;g25be9e23267_1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3138" y="1402550"/>
            <a:ext cx="5229225" cy="32956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be9e23267_1_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5be9e23267_1_80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0" name="Google Shape;560;g25be9e23267_1_80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1" name="Google Shape;561;g25be9e23267_1_80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Google Shape;562;g25be9e23267_1_80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3" name="Google Shape;563;g25be9e23267_1_80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g25be9e23267_1_80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g25be9e23267_1_80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25be9e23267_1_80"/>
          <p:cNvSpPr txBox="1"/>
          <p:nvPr/>
        </p:nvSpPr>
        <p:spPr>
          <a:xfrm>
            <a:off x="284450" y="719300"/>
            <a:ext cx="5449800" cy="5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Optimistic Rollups</a:t>
            </a: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The </a:t>
            </a: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so happy path :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 Bond ,Fight!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</a:t>
            </a: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Fraud Proof.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 EVM decides winner.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Positives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Re-use of tooling/compatibility.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Optimistic! Security!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Negatives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Exit to L1 takes longer.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7" name="Google Shape;567;g25be9e23267_1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1838" y="1073825"/>
            <a:ext cx="5629275" cy="44005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5be9e23267_1_1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g25be9e23267_1_139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g25be9e23267_1_139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5" name="Google Shape;575;g25be9e23267_1_139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6" name="Google Shape;576;g25be9e23267_1_139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7" name="Google Shape;577;g25be9e23267_1_139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g25be9e23267_1_139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g25be9e23267_1_139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g25be9e23267_1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525" y="1284389"/>
            <a:ext cx="10301050" cy="48771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81" name="Google Shape;581;g25be9e23267_1_139"/>
          <p:cNvSpPr txBox="1"/>
          <p:nvPr/>
        </p:nvSpPr>
        <p:spPr>
          <a:xfrm>
            <a:off x="340775" y="5370925"/>
            <a:ext cx="81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25be9e23267_1_139"/>
          <p:cNvSpPr txBox="1"/>
          <p:nvPr/>
        </p:nvSpPr>
        <p:spPr>
          <a:xfrm>
            <a:off x="877525" y="680400"/>
            <a:ext cx="91536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just trust math …. ZK Rollup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be9e23267_1_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5be9e23267_1_96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g25be9e23267_1_96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g25be9e23267_1_96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g25be9e23267_1_96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g25be9e23267_1_96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Google Shape;593;g25be9e23267_1_96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g25be9e23267_1_96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25be9e23267_1_96"/>
          <p:cNvSpPr txBox="1"/>
          <p:nvPr/>
        </p:nvSpPr>
        <p:spPr>
          <a:xfrm>
            <a:off x="284450" y="719300"/>
            <a:ext cx="5967300" cy="51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ZK-Rollups</a:t>
            </a: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Endgame.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Send transaction to  Sequencer.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Sequencer batches the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transactions to L1.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Validators create Blocks on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 with data read from L1.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Validators submit </a:t>
            </a: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Validity Proofs.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6" name="Google Shape;596;g25be9e23267_1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2250" y="951350"/>
            <a:ext cx="5755549" cy="405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be9e23267_1_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g25be9e23267_1_110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g25be9e23267_1_110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g25be9e23267_1_110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5" name="Google Shape;605;g25be9e23267_1_110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g25be9e23267_1_110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7" name="Google Shape;607;g25be9e23267_1_110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g25be9e23267_1_110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25be9e23267_1_110"/>
          <p:cNvSpPr txBox="1"/>
          <p:nvPr/>
        </p:nvSpPr>
        <p:spPr>
          <a:xfrm>
            <a:off x="284450" y="719300"/>
            <a:ext cx="10899600" cy="5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ZK Rollups - (contd..)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Positives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Validity proofs ensure no fraud has taken place mathematically.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Exit from chain is rapid.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Negatives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Proofs take a lot of time to generate. (4 -20+ hours).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compatible with EVM , result in inconsistencies, new tooling , new languages to make proving efficient.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be9e23267_1_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25be9e23267_1_61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6" name="Google Shape;616;g25be9e23267_1_61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Google Shape;617;g25be9e23267_1_61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8" name="Google Shape;618;g25be9e23267_1_61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g25be9e23267_1_61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g25be9e23267_1_61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Google Shape;621;g25be9e23267_1_61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25be9e23267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25" y="945186"/>
            <a:ext cx="7355700" cy="49676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23" name="Google Shape;623;g25be9e23267_1_61"/>
          <p:cNvSpPr txBox="1"/>
          <p:nvPr/>
        </p:nvSpPr>
        <p:spPr>
          <a:xfrm>
            <a:off x="7733900" y="1738150"/>
            <a:ext cx="43515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Yee Haw….Rollups: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 Security.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 Data availability.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L1 Fraud detection.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EVM Compatibility.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5c60deec4b_0_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25c60deec4b_0_87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g25c60deec4b_0_87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g25c60deec4b_0_87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Google Shape;632;g25c60deec4b_0_87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Google Shape;633;g25c60deec4b_0_87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g25c60deec4b_0_87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25c60deec4b_0_87"/>
          <p:cNvSpPr txBox="1"/>
          <p:nvPr/>
        </p:nvSpPr>
        <p:spPr>
          <a:xfrm>
            <a:off x="246200" y="656075"/>
            <a:ext cx="71124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636" name="Google Shape;636;g25c60deec4b_0_87"/>
          <p:cNvGraphicFramePr/>
          <p:nvPr/>
        </p:nvGraphicFramePr>
        <p:xfrm>
          <a:off x="839850" y="189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{97409016-B263-4503-82D4-780AA38CCBA6}</a:tableStyleId>
              </a:tblPr>
              <a:tblGrid>
                <a:gridCol w="3112175"/>
                <a:gridCol w="2031325"/>
                <a:gridCol w="2571750"/>
                <a:gridCol w="2571750"/>
              </a:tblGrid>
              <a:tr h="84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Secure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t/>
                      </a:r>
                      <a:endParaRPr sz="2900" u="none" cap="none" strike="noStrike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Fraud (DA)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EVM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88075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State Channel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Sidechain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Plasma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?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Rollups</a:t>
                      </a:r>
                      <a:endParaRPr sz="2900" u="none" cap="none" strike="noStrike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2900" u="none" cap="none" strike="noStrike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2900" u="none" cap="none" strike="noStrike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solidFill>
                            <a:srgbClr val="6AA84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  <a:endParaRPr sz="2900" u="none" cap="none" strike="noStrike">
                        <a:solidFill>
                          <a:srgbClr val="6AA84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37d722f5b8_1_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237d722f5b8_1_71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g237d722f5b8_1_71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4" name="Google Shape;644;g237d722f5b8_1_71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5" name="Google Shape;645;g237d722f5b8_1_71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g237d722f5b8_1_71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Google Shape;647;g237d722f5b8_1_71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g237d722f5b8_1_71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237d722f5b8_1_71"/>
          <p:cNvSpPr txBox="1"/>
          <p:nvPr/>
        </p:nvSpPr>
        <p:spPr>
          <a:xfrm>
            <a:off x="7643350" y="981900"/>
            <a:ext cx="4351500" cy="6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Optimistic Rollups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Arbitrum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Optimism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ZK-Rollups</a:t>
            </a:r>
            <a:endParaRPr b="1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Zk Sync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Scroll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Taiko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Starknet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Next…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Dank-sharding….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Google Shape;650;g237d722f5b8_1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138" y="943375"/>
            <a:ext cx="7267575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624271" y="3331031"/>
            <a:ext cx="3200928" cy="7837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6251875" y="86466"/>
            <a:ext cx="1940554" cy="2746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1431274" y="86466"/>
            <a:ext cx="394252" cy="2746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624271" y="4169073"/>
            <a:ext cx="3020266" cy="559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6371839" y="4274102"/>
            <a:ext cx="2933509" cy="222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6371839" y="4784283"/>
            <a:ext cx="2933509" cy="222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9357600" y="4166820"/>
            <a:ext cx="2560052" cy="222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344775" y="760400"/>
            <a:ext cx="95646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Refresher on Blockchains…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there were banks….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75" y="2089175"/>
            <a:ext cx="7200950" cy="45921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43" name="Google Shape;143;p3"/>
          <p:cNvSpPr txBox="1"/>
          <p:nvPr/>
        </p:nvSpPr>
        <p:spPr>
          <a:xfrm>
            <a:off x="7956425" y="3173425"/>
            <a:ext cx="36642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5c60deec4b_0_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25c60deec4b_0_25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Google Shape;657;g25c60deec4b_0_25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g25c60deec4b_0_25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g25c60deec4b_0_25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0" name="Google Shape;660;g25c60deec4b_0_25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g25c60deec4b_0_25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g25c60deec4b_0_25"/>
          <p:cNvSpPr txBox="1"/>
          <p:nvPr/>
        </p:nvSpPr>
        <p:spPr>
          <a:xfrm>
            <a:off x="2383500" y="2571175"/>
            <a:ext cx="6974100" cy="29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Arial"/>
              <a:buNone/>
            </a:pPr>
            <a:r>
              <a:rPr b="1" i="0" lang="en" sz="9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Questions!</a:t>
            </a:r>
            <a:endParaRPr b="1" i="0" sz="95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00" y="3264472"/>
            <a:ext cx="11528359" cy="3804548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"/>
          <p:cNvSpPr txBox="1"/>
          <p:nvPr>
            <p:ph type="ctrTitle"/>
          </p:nvPr>
        </p:nvSpPr>
        <p:spPr>
          <a:xfrm>
            <a:off x="232385" y="1956998"/>
            <a:ext cx="9125215" cy="8312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Helvetica Neue"/>
              <a:buNone/>
            </a:pPr>
            <a:r>
              <a:rPr b="1" lang="en" sz="1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</a:t>
            </a:r>
            <a:endParaRPr b="1" sz="1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8"/>
          <p:cNvSpPr txBox="1"/>
          <p:nvPr/>
        </p:nvSpPr>
        <p:spPr>
          <a:xfrm>
            <a:off x="9357600" y="4166820"/>
            <a:ext cx="2560052" cy="222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8"/>
          <p:cNvSpPr txBox="1"/>
          <p:nvPr/>
        </p:nvSpPr>
        <p:spPr>
          <a:xfrm>
            <a:off x="6255225" y="2828488"/>
            <a:ext cx="439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Helvetica Neue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L2: or How I learnt to stop worrying about scaling and love </a:t>
            </a:r>
            <a:r>
              <a:rPr b="1" i="0" lang="en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Ethereum!! &lt;3</a:t>
            </a:r>
            <a:endParaRPr b="1" i="0" sz="1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2" name="Google Shape;6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7375" y="1245250"/>
            <a:ext cx="1714500" cy="15430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be9e23267_0_1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5be9e23267_0_191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g25be9e23267_0_191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g25be9e23267_0_191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g25be9e23267_0_191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g25be9e23267_0_191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g25be9e23267_0_191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g25be9e23267_0_191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25be9e23267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675" y="707550"/>
            <a:ext cx="3641325" cy="532462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57" name="Google Shape;157;g25be9e23267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749" y="988613"/>
            <a:ext cx="7999174" cy="47625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be9e23267_0_108"/>
          <p:cNvSpPr/>
          <p:nvPr/>
        </p:nvSpPr>
        <p:spPr>
          <a:xfrm>
            <a:off x="0" y="-7620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5be9e23267_0_108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g25be9e23267_0_108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g25be9e23267_0_108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g25be9e23267_0_108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g25be9e23267_0_108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g25be9e23267_0_108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g25be9e23267_0_108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5be9e23267_0_108"/>
          <p:cNvSpPr txBox="1"/>
          <p:nvPr/>
        </p:nvSpPr>
        <p:spPr>
          <a:xfrm>
            <a:off x="344775" y="862450"/>
            <a:ext cx="4431900" cy="4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Decentralized?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Erm…kinda no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Erm…kinda..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AutoNum type="arabicPeriod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27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Char char="-"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Erm...kinda 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5be9e23267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2825" y="1222775"/>
            <a:ext cx="5143500" cy="35052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be9e23267_0_1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5be9e23267_0_120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g25be9e23267_0_120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g25be9e23267_0_120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g25be9e23267_0_120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g25be9e23267_0_120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g25be9e23267_0_120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25be9e23267_0_120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5be9e23267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775" y="796350"/>
            <a:ext cx="5218848" cy="253467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5" name="Google Shape;185;g25be9e23267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4675" y="915947"/>
            <a:ext cx="6153126" cy="38683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6" name="Google Shape;186;g25be9e23267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567600"/>
            <a:ext cx="5563624" cy="121667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be9e23267_0_2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5be9e23267_0_285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g25be9e23267_0_285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g25be9e23267_0_285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g25be9e23267_0_285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g25be9e23267_0_285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g25be9e23267_0_285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g25be9e23267_0_285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5be9e23267_0_285"/>
          <p:cNvSpPr txBox="1"/>
          <p:nvPr/>
        </p:nvSpPr>
        <p:spPr>
          <a:xfrm>
            <a:off x="441200" y="541313"/>
            <a:ext cx="7135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  Blockchains!!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g25be9e23267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75" y="1105326"/>
            <a:ext cx="8319374" cy="555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5be9e23267_0_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2600" y="2083900"/>
            <a:ext cx="2690200" cy="26902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be9e23267_0_2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5be9e23267_0_299"/>
          <p:cNvSpPr txBox="1"/>
          <p:nvPr/>
        </p:nvSpPr>
        <p:spPr>
          <a:xfrm>
            <a:off x="624271" y="3331031"/>
            <a:ext cx="3201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g25be9e23267_0_299"/>
          <p:cNvSpPr txBox="1"/>
          <p:nvPr/>
        </p:nvSpPr>
        <p:spPr>
          <a:xfrm>
            <a:off x="6251875" y="86466"/>
            <a:ext cx="1940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g25be9e23267_0_299"/>
          <p:cNvSpPr txBox="1"/>
          <p:nvPr/>
        </p:nvSpPr>
        <p:spPr>
          <a:xfrm>
            <a:off x="11431274" y="86466"/>
            <a:ext cx="394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Helvetica Neue"/>
              <a:buNone/>
            </a:pPr>
            <a:r>
              <a:rPr b="0" i="0" lang="en" sz="1300" u="none" cap="none" strike="noStrike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1300" u="none" cap="none" strike="noStrike">
              <a:solidFill>
                <a:srgbClr val="BFBF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g25be9e23267_0_299"/>
          <p:cNvSpPr txBox="1"/>
          <p:nvPr/>
        </p:nvSpPr>
        <p:spPr>
          <a:xfrm>
            <a:off x="624271" y="4169073"/>
            <a:ext cx="302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g25be9e23267_0_299"/>
          <p:cNvSpPr txBox="1"/>
          <p:nvPr/>
        </p:nvSpPr>
        <p:spPr>
          <a:xfrm>
            <a:off x="6371839" y="4274102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g25be9e23267_0_299"/>
          <p:cNvSpPr txBox="1"/>
          <p:nvPr/>
        </p:nvSpPr>
        <p:spPr>
          <a:xfrm>
            <a:off x="6371839" y="4784283"/>
            <a:ext cx="293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g25be9e23267_0_299"/>
          <p:cNvSpPr txBox="1"/>
          <p:nvPr/>
        </p:nvSpPr>
        <p:spPr>
          <a:xfrm>
            <a:off x="9357600" y="4166820"/>
            <a:ext cx="25602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5be9e23267_0_299"/>
          <p:cNvSpPr txBox="1"/>
          <p:nvPr/>
        </p:nvSpPr>
        <p:spPr>
          <a:xfrm>
            <a:off x="7887900" y="939975"/>
            <a:ext cx="4029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Decentralized?</a:t>
            </a:r>
            <a:endParaRPr b="0" i="0" sz="2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g25be9e23267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550" y="876975"/>
            <a:ext cx="6676475" cy="50713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16" name="Google Shape;216;g25be9e23267_0_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6200" y="1646574"/>
            <a:ext cx="2933400" cy="415280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2023-06-28T11:38:36Z</dcterms:created>
  <dc:creator>Microsoft Office User</dc:creator>
</cp:coreProperties>
</file>